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3" r:id="rId3"/>
    <p:sldId id="260" r:id="rId4"/>
    <p:sldId id="261" r:id="rId5"/>
    <p:sldId id="262" r:id="rId6"/>
    <p:sldId id="271" r:id="rId7"/>
    <p:sldId id="263" r:id="rId8"/>
    <p:sldId id="264" r:id="rId9"/>
    <p:sldId id="265" r:id="rId10"/>
    <p:sldId id="266" r:id="rId11"/>
    <p:sldId id="267" r:id="rId12"/>
    <p:sldId id="268" r:id="rId13"/>
    <p:sldId id="269" r:id="rId14"/>
    <p:sldId id="272" r:id="rId15"/>
    <p:sldId id="275"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84DF12-9366-4213-B119-59741D7C9C93}" type="datetimeFigureOut">
              <a:rPr lang="en-US" smtClean="0"/>
              <a:pPr/>
              <a:t>12/26/2017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7E9814-F33F-4531-BA79-4160E39E5537}" type="slidenum">
              <a:rPr lang="en-US" smtClean="0"/>
              <a:pPr/>
              <a:t>‹#›</a:t>
            </a:fld>
            <a:endParaRPr lang="en-US"/>
          </a:p>
        </p:txBody>
      </p:sp>
    </p:spTree>
    <p:extLst>
      <p:ext uri="{BB962C8B-B14F-4D97-AF65-F5344CB8AC3E}">
        <p14:creationId xmlns:p14="http://schemas.microsoft.com/office/powerpoint/2010/main" val="2278935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E9814-F33F-4531-BA79-4160E39E5537}" type="slidenum">
              <a:rPr lang="en-US" smtClean="0"/>
              <a:pPr/>
              <a:t>1</a:t>
            </a:fld>
            <a:endParaRPr lang="en-US"/>
          </a:p>
        </p:txBody>
      </p:sp>
    </p:spTree>
    <p:extLst>
      <p:ext uri="{BB962C8B-B14F-4D97-AF65-F5344CB8AC3E}">
        <p14:creationId xmlns:p14="http://schemas.microsoft.com/office/powerpoint/2010/main" val="4145837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14B025-F979-4244-9A21-2C4083728DCF}" type="datetimeFigureOut">
              <a:rPr lang="en-US" smtClean="0"/>
              <a:pPr/>
              <a:t>12/26/2017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635B-0BF4-44CA-BE33-CF85790628F2}" type="slidenum">
              <a:rPr lang="en-US" smtClean="0"/>
              <a:pPr/>
              <a:t>‹#›</a:t>
            </a:fld>
            <a:endParaRPr lang="en-US"/>
          </a:p>
        </p:txBody>
      </p:sp>
    </p:spTree>
    <p:extLst>
      <p:ext uri="{BB962C8B-B14F-4D97-AF65-F5344CB8AC3E}">
        <p14:creationId xmlns:p14="http://schemas.microsoft.com/office/powerpoint/2010/main" val="614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4B025-F979-4244-9A21-2C4083728DCF}" type="datetimeFigureOut">
              <a:rPr lang="en-US" smtClean="0"/>
              <a:pPr/>
              <a:t>12/26/2017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635B-0BF4-44CA-BE33-CF85790628F2}" type="slidenum">
              <a:rPr lang="en-US" smtClean="0"/>
              <a:pPr/>
              <a:t>‹#›</a:t>
            </a:fld>
            <a:endParaRPr lang="en-US"/>
          </a:p>
        </p:txBody>
      </p:sp>
    </p:spTree>
    <p:extLst>
      <p:ext uri="{BB962C8B-B14F-4D97-AF65-F5344CB8AC3E}">
        <p14:creationId xmlns:p14="http://schemas.microsoft.com/office/powerpoint/2010/main" val="2904978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4B025-F979-4244-9A21-2C4083728DCF}" type="datetimeFigureOut">
              <a:rPr lang="en-US" smtClean="0"/>
              <a:pPr/>
              <a:t>12/26/2017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635B-0BF4-44CA-BE33-CF85790628F2}" type="slidenum">
              <a:rPr lang="en-US" smtClean="0"/>
              <a:pPr/>
              <a:t>‹#›</a:t>
            </a:fld>
            <a:endParaRPr lang="en-US"/>
          </a:p>
        </p:txBody>
      </p:sp>
    </p:spTree>
    <p:extLst>
      <p:ext uri="{BB962C8B-B14F-4D97-AF65-F5344CB8AC3E}">
        <p14:creationId xmlns:p14="http://schemas.microsoft.com/office/powerpoint/2010/main" val="354109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4B025-F979-4244-9A21-2C4083728DCF}" type="datetimeFigureOut">
              <a:rPr lang="en-US" smtClean="0"/>
              <a:pPr/>
              <a:t>12/26/2017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635B-0BF4-44CA-BE33-CF85790628F2}" type="slidenum">
              <a:rPr lang="en-US" smtClean="0"/>
              <a:pPr/>
              <a:t>‹#›</a:t>
            </a:fld>
            <a:endParaRPr lang="en-US"/>
          </a:p>
        </p:txBody>
      </p:sp>
    </p:spTree>
    <p:extLst>
      <p:ext uri="{BB962C8B-B14F-4D97-AF65-F5344CB8AC3E}">
        <p14:creationId xmlns:p14="http://schemas.microsoft.com/office/powerpoint/2010/main" val="119951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4B025-F979-4244-9A21-2C4083728DCF}" type="datetimeFigureOut">
              <a:rPr lang="en-US" smtClean="0"/>
              <a:pPr/>
              <a:t>12/26/2017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635B-0BF4-44CA-BE33-CF85790628F2}" type="slidenum">
              <a:rPr lang="en-US" smtClean="0"/>
              <a:pPr/>
              <a:t>‹#›</a:t>
            </a:fld>
            <a:endParaRPr lang="en-US"/>
          </a:p>
        </p:txBody>
      </p:sp>
    </p:spTree>
    <p:extLst>
      <p:ext uri="{BB962C8B-B14F-4D97-AF65-F5344CB8AC3E}">
        <p14:creationId xmlns:p14="http://schemas.microsoft.com/office/powerpoint/2010/main" val="3374412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14B025-F979-4244-9A21-2C4083728DCF}" type="datetimeFigureOut">
              <a:rPr lang="en-US" smtClean="0"/>
              <a:pPr/>
              <a:t>12/26/2017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2635B-0BF4-44CA-BE33-CF85790628F2}" type="slidenum">
              <a:rPr lang="en-US" smtClean="0"/>
              <a:pPr/>
              <a:t>‹#›</a:t>
            </a:fld>
            <a:endParaRPr lang="en-US"/>
          </a:p>
        </p:txBody>
      </p:sp>
    </p:spTree>
    <p:extLst>
      <p:ext uri="{BB962C8B-B14F-4D97-AF65-F5344CB8AC3E}">
        <p14:creationId xmlns:p14="http://schemas.microsoft.com/office/powerpoint/2010/main" val="318583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14B025-F979-4244-9A21-2C4083728DCF}" type="datetimeFigureOut">
              <a:rPr lang="en-US" smtClean="0"/>
              <a:pPr/>
              <a:t>12/26/2017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72635B-0BF4-44CA-BE33-CF85790628F2}" type="slidenum">
              <a:rPr lang="en-US" smtClean="0"/>
              <a:pPr/>
              <a:t>‹#›</a:t>
            </a:fld>
            <a:endParaRPr lang="en-US"/>
          </a:p>
        </p:txBody>
      </p:sp>
    </p:spTree>
    <p:extLst>
      <p:ext uri="{BB962C8B-B14F-4D97-AF65-F5344CB8AC3E}">
        <p14:creationId xmlns:p14="http://schemas.microsoft.com/office/powerpoint/2010/main" val="889305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14B025-F979-4244-9A21-2C4083728DCF}" type="datetimeFigureOut">
              <a:rPr lang="en-US" smtClean="0"/>
              <a:pPr/>
              <a:t>12/26/2017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72635B-0BF4-44CA-BE33-CF85790628F2}" type="slidenum">
              <a:rPr lang="en-US" smtClean="0"/>
              <a:pPr/>
              <a:t>‹#›</a:t>
            </a:fld>
            <a:endParaRPr lang="en-US"/>
          </a:p>
        </p:txBody>
      </p:sp>
    </p:spTree>
    <p:extLst>
      <p:ext uri="{BB962C8B-B14F-4D97-AF65-F5344CB8AC3E}">
        <p14:creationId xmlns:p14="http://schemas.microsoft.com/office/powerpoint/2010/main" val="324479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4B025-F979-4244-9A21-2C4083728DCF}" type="datetimeFigureOut">
              <a:rPr lang="en-US" smtClean="0"/>
              <a:pPr/>
              <a:t>12/26/2017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72635B-0BF4-44CA-BE33-CF85790628F2}" type="slidenum">
              <a:rPr lang="en-US" smtClean="0"/>
              <a:pPr/>
              <a:t>‹#›</a:t>
            </a:fld>
            <a:endParaRPr lang="en-US"/>
          </a:p>
        </p:txBody>
      </p:sp>
    </p:spTree>
    <p:extLst>
      <p:ext uri="{BB962C8B-B14F-4D97-AF65-F5344CB8AC3E}">
        <p14:creationId xmlns:p14="http://schemas.microsoft.com/office/powerpoint/2010/main" val="70904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4B025-F979-4244-9A21-2C4083728DCF}" type="datetimeFigureOut">
              <a:rPr lang="en-US" smtClean="0"/>
              <a:pPr/>
              <a:t>12/26/2017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2635B-0BF4-44CA-BE33-CF85790628F2}" type="slidenum">
              <a:rPr lang="en-US" smtClean="0"/>
              <a:pPr/>
              <a:t>‹#›</a:t>
            </a:fld>
            <a:endParaRPr lang="en-US"/>
          </a:p>
        </p:txBody>
      </p:sp>
    </p:spTree>
    <p:extLst>
      <p:ext uri="{BB962C8B-B14F-4D97-AF65-F5344CB8AC3E}">
        <p14:creationId xmlns:p14="http://schemas.microsoft.com/office/powerpoint/2010/main" val="186969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4B025-F979-4244-9A21-2C4083728DCF}" type="datetimeFigureOut">
              <a:rPr lang="en-US" smtClean="0"/>
              <a:pPr/>
              <a:t>12/26/2017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2635B-0BF4-44CA-BE33-CF85790628F2}" type="slidenum">
              <a:rPr lang="en-US" smtClean="0"/>
              <a:pPr/>
              <a:t>‹#›</a:t>
            </a:fld>
            <a:endParaRPr lang="en-US"/>
          </a:p>
        </p:txBody>
      </p:sp>
    </p:spTree>
    <p:extLst>
      <p:ext uri="{BB962C8B-B14F-4D97-AF65-F5344CB8AC3E}">
        <p14:creationId xmlns:p14="http://schemas.microsoft.com/office/powerpoint/2010/main" val="166881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4B025-F979-4244-9A21-2C4083728DCF}" type="datetimeFigureOut">
              <a:rPr lang="en-US" smtClean="0"/>
              <a:pPr/>
              <a:t>12/26/2017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2635B-0BF4-44CA-BE33-CF85790628F2}" type="slidenum">
              <a:rPr lang="en-US" smtClean="0"/>
              <a:pPr/>
              <a:t>‹#›</a:t>
            </a:fld>
            <a:endParaRPr lang="en-US"/>
          </a:p>
        </p:txBody>
      </p:sp>
    </p:spTree>
    <p:extLst>
      <p:ext uri="{BB962C8B-B14F-4D97-AF65-F5344CB8AC3E}">
        <p14:creationId xmlns:p14="http://schemas.microsoft.com/office/powerpoint/2010/main" val="674832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418" y="1628448"/>
            <a:ext cx="8077200" cy="2819400"/>
          </a:xfrm>
        </p:spPr>
        <p:txBody>
          <a:bodyPr>
            <a:noAutofit/>
          </a:bodyPr>
          <a:lstStyle/>
          <a:p>
            <a:r>
              <a:rPr lang="en-US" sz="8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3">
                      <a:satMod val="175000"/>
                      <a:alpha val="40000"/>
                    </a:schemeClr>
                  </a:glow>
                  <a:reflection blurRad="12700" stA="28000" endPos="45000" dist="1000" dir="5400000" sy="-100000" algn="bl" rotWithShape="0"/>
                </a:effectLst>
                <a:latin typeface="Comic Sans MS" pitchFamily="66" charset="0"/>
              </a:rPr>
              <a:t>TRANSITION ELEMENTS</a:t>
            </a:r>
            <a:endParaRPr lang="en-US" sz="8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3">
                    <a:satMod val="175000"/>
                    <a:alpha val="40000"/>
                  </a:schemeClr>
                </a:glow>
                <a:reflection blurRad="12700" stA="28000" endPos="45000" dist="1000" dir="5400000" sy="-100000" algn="bl" rotWithShape="0"/>
              </a:effectLst>
              <a:latin typeface="Comic Sans MS" pitchFamily="66" charset="0"/>
            </a:endParaRPr>
          </a:p>
        </p:txBody>
      </p:sp>
    </p:spTree>
    <p:extLst>
      <p:ext uri="{BB962C8B-B14F-4D97-AF65-F5344CB8AC3E}">
        <p14:creationId xmlns:p14="http://schemas.microsoft.com/office/powerpoint/2010/main" val="183300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t>FORMATION OF ALLOYS </a:t>
            </a:r>
            <a:endPar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Comic Sans MS" pitchFamily="66" charset="0"/>
              </a:rPr>
              <a:t>The d-block elements have almost similar atomic sizes. Therefore, these elements can mutually substitute their positions in their crystal lattices. In this way, many alloys are possible between transition metals. </a:t>
            </a:r>
            <a:endParaRPr lang="en-US" sz="3600" dirty="0">
              <a:latin typeface="Comic Sans MS" pitchFamily="66" charset="0"/>
            </a:endParaRPr>
          </a:p>
        </p:txBody>
      </p:sp>
    </p:spTree>
    <p:extLst>
      <p:ext uri="{BB962C8B-B14F-4D97-AF65-F5344CB8AC3E}">
        <p14:creationId xmlns:p14="http://schemas.microsoft.com/office/powerpoint/2010/main" val="137244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t>METALLIC CHARACTER </a:t>
            </a:r>
            <a:endPar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Comic Sans MS" pitchFamily="66" charset="0"/>
              </a:rPr>
              <a:t>All transition elements are metallic in nature .  Zn, </a:t>
            </a:r>
            <a:r>
              <a:rPr lang="en-US" sz="3600" dirty="0" err="1" smtClean="0">
                <a:latin typeface="Comic Sans MS" pitchFamily="66" charset="0"/>
              </a:rPr>
              <a:t>Cd</a:t>
            </a:r>
            <a:r>
              <a:rPr lang="en-US" sz="3600" smtClean="0">
                <a:latin typeface="Comic Sans MS" pitchFamily="66" charset="0"/>
              </a:rPr>
              <a:t>, and Hg </a:t>
            </a:r>
            <a:r>
              <a:rPr lang="en-US" sz="3600" dirty="0" smtClean="0">
                <a:latin typeface="Comic Sans MS" pitchFamily="66" charset="0"/>
              </a:rPr>
              <a:t>are exceptions as they do not have typical metallic structures. Due to the presence of strong metallic bonds, the transition metals are </a:t>
            </a:r>
            <a:r>
              <a:rPr lang="en-US" sz="3600" dirty="0" err="1" smtClean="0">
                <a:latin typeface="Comic Sans MS" pitchFamily="66" charset="0"/>
              </a:rPr>
              <a:t>haed</a:t>
            </a:r>
            <a:r>
              <a:rPr lang="en-US" sz="3600" dirty="0" smtClean="0">
                <a:latin typeface="Comic Sans MS" pitchFamily="66" charset="0"/>
              </a:rPr>
              <a:t>, possess high densities and high enthalpies of </a:t>
            </a:r>
            <a:r>
              <a:rPr lang="en-US" sz="3600" dirty="0" err="1" smtClean="0">
                <a:latin typeface="Comic Sans MS" pitchFamily="66" charset="0"/>
              </a:rPr>
              <a:t>atomisation</a:t>
            </a:r>
            <a:r>
              <a:rPr lang="en-US" sz="3600" dirty="0" smtClean="0">
                <a:latin typeface="Comic Sans MS" pitchFamily="66" charset="0"/>
              </a:rPr>
              <a:t>.   </a:t>
            </a:r>
            <a:endParaRPr lang="en-US" sz="3600" dirty="0">
              <a:latin typeface="Comic Sans MS" pitchFamily="66" charset="0"/>
            </a:endParaRPr>
          </a:p>
        </p:txBody>
      </p:sp>
    </p:spTree>
    <p:extLst>
      <p:ext uri="{BB962C8B-B14F-4D97-AF65-F5344CB8AC3E}">
        <p14:creationId xmlns:p14="http://schemas.microsoft.com/office/powerpoint/2010/main" val="411926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t>MELTING AND BOILING POINT </a:t>
            </a:r>
            <a:endPar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endParaRPr>
          </a:p>
        </p:txBody>
      </p:sp>
      <p:sp>
        <p:nvSpPr>
          <p:cNvPr id="3" name="Content Placeholder 2"/>
          <p:cNvSpPr>
            <a:spLocks noGrp="1"/>
          </p:cNvSpPr>
          <p:nvPr>
            <p:ph idx="1"/>
          </p:nvPr>
        </p:nvSpPr>
        <p:spPr/>
        <p:txBody>
          <a:bodyPr>
            <a:normAutofit fontScale="92500"/>
          </a:bodyPr>
          <a:lstStyle/>
          <a:p>
            <a:pPr marL="0" indent="0">
              <a:buNone/>
            </a:pPr>
            <a:r>
              <a:rPr lang="en-US" sz="3600" dirty="0" smtClean="0">
                <a:latin typeface="Comic Sans MS" pitchFamily="66" charset="0"/>
              </a:rPr>
              <a:t> The melting and boiling points of transition elements are generally very high because of stronger inter atomic bonding.</a:t>
            </a:r>
          </a:p>
          <a:p>
            <a:pPr marL="0" indent="0">
              <a:buNone/>
            </a:pPr>
            <a:r>
              <a:rPr lang="en-US" sz="3600" dirty="0" smtClean="0">
                <a:latin typeface="Comic Sans MS" pitchFamily="66" charset="0"/>
              </a:rPr>
              <a:t>In moving along the period for left to right, the melting points of these metals first increase to maximum and then decrease regularly the end of the period  </a:t>
            </a:r>
            <a:endParaRPr lang="en-US" sz="3600" dirty="0">
              <a:latin typeface="Comic Sans MS" pitchFamily="66" charset="0"/>
            </a:endParaRPr>
          </a:p>
        </p:txBody>
      </p:sp>
    </p:spTree>
    <p:extLst>
      <p:ext uri="{BB962C8B-B14F-4D97-AF65-F5344CB8AC3E}">
        <p14:creationId xmlns:p14="http://schemas.microsoft.com/office/powerpoint/2010/main" val="100172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t>COLOURED COMPLEXES </a:t>
            </a:r>
            <a:endPar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endParaRPr>
          </a:p>
        </p:txBody>
      </p:sp>
      <p:sp>
        <p:nvSpPr>
          <p:cNvPr id="3" name="Content Placeholder 2"/>
          <p:cNvSpPr>
            <a:spLocks noGrp="1"/>
          </p:cNvSpPr>
          <p:nvPr>
            <p:ph idx="1"/>
          </p:nvPr>
        </p:nvSpPr>
        <p:spPr>
          <a:xfrm>
            <a:off x="304800" y="1676400"/>
            <a:ext cx="8610600" cy="3657600"/>
          </a:xfrm>
        </p:spPr>
        <p:txBody>
          <a:bodyPr>
            <a:noAutofit/>
          </a:bodyPr>
          <a:lstStyle/>
          <a:p>
            <a:pPr marL="0" indent="0">
              <a:buNone/>
            </a:pPr>
            <a:r>
              <a:rPr lang="en-US" sz="3600" dirty="0" smtClean="0">
                <a:latin typeface="Comic Sans MS" pitchFamily="66" charset="0"/>
              </a:rPr>
              <a:t>The compounds of transition element are usually </a:t>
            </a:r>
            <a:r>
              <a:rPr lang="en-US" sz="3600" dirty="0" err="1" smtClean="0">
                <a:latin typeface="Comic Sans MS" pitchFamily="66" charset="0"/>
              </a:rPr>
              <a:t>coloured</a:t>
            </a:r>
            <a:r>
              <a:rPr lang="en-US" sz="3600" dirty="0" smtClean="0">
                <a:latin typeface="Comic Sans MS" pitchFamily="66" charset="0"/>
              </a:rPr>
              <a:t>. </a:t>
            </a:r>
            <a:br>
              <a:rPr lang="en-US" sz="3600" dirty="0" smtClean="0">
                <a:latin typeface="Comic Sans MS" pitchFamily="66" charset="0"/>
              </a:rPr>
            </a:br>
            <a:r>
              <a:rPr lang="en-US" sz="3600" dirty="0" smtClean="0">
                <a:latin typeface="Comic Sans MS" pitchFamily="66" charset="0"/>
              </a:rPr>
              <a:t>In the transition elements which have partly filled d-orbitals, the transition of electron can take place from one of the lower d-orbitals to some higher d-orbital within the same </a:t>
            </a:r>
            <a:r>
              <a:rPr lang="en-US" sz="3600" dirty="0" err="1" smtClean="0">
                <a:latin typeface="Comic Sans MS" pitchFamily="66" charset="0"/>
              </a:rPr>
              <a:t>subshell</a:t>
            </a:r>
            <a:r>
              <a:rPr lang="en-US" sz="3600" dirty="0" smtClean="0">
                <a:latin typeface="Comic Sans MS" pitchFamily="66" charset="0"/>
              </a:rPr>
              <a:t>.</a:t>
            </a:r>
            <a:endParaRPr lang="en-US" sz="3600" dirty="0">
              <a:latin typeface="Comic Sans MS" pitchFamily="66" charset="0"/>
            </a:endParaRPr>
          </a:p>
        </p:txBody>
      </p:sp>
    </p:spTree>
    <p:extLst>
      <p:ext uri="{BB962C8B-B14F-4D97-AF65-F5344CB8AC3E}">
        <p14:creationId xmlns:p14="http://schemas.microsoft.com/office/powerpoint/2010/main" val="89875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Autofit/>
          </a:bodyPr>
          <a:lstStyle/>
          <a:p>
            <a:pPr>
              <a:buNone/>
            </a:pPr>
            <a:r>
              <a:rPr lang="en-US" sz="3600" dirty="0" smtClean="0">
                <a:latin typeface="Comic Sans MS" pitchFamily="66" charset="0"/>
              </a:rPr>
              <a:t>	The energy required for this transition falls in the visible reason. So when white light falls on these complexes they absorb a particular </a:t>
            </a:r>
            <a:r>
              <a:rPr lang="en-US" sz="3600" dirty="0" err="1" smtClean="0">
                <a:latin typeface="Comic Sans MS" pitchFamily="66" charset="0"/>
              </a:rPr>
              <a:t>colour</a:t>
            </a:r>
            <a:r>
              <a:rPr lang="en-US" sz="3600" dirty="0" smtClean="0">
                <a:latin typeface="Comic Sans MS" pitchFamily="66" charset="0"/>
              </a:rPr>
              <a:t> from the radiation for the promotion of electron and the remaining </a:t>
            </a:r>
            <a:r>
              <a:rPr lang="en-US" sz="3600" dirty="0" err="1" smtClean="0">
                <a:latin typeface="Comic Sans MS" pitchFamily="66" charset="0"/>
              </a:rPr>
              <a:t>colours</a:t>
            </a:r>
            <a:r>
              <a:rPr lang="en-US" sz="3600" dirty="0" smtClean="0">
                <a:latin typeface="Comic Sans MS" pitchFamily="66" charset="0"/>
              </a:rPr>
              <a:t> are </a:t>
            </a:r>
            <a:r>
              <a:rPr lang="en-US" sz="3600" dirty="0" err="1" smtClean="0">
                <a:latin typeface="Comic Sans MS" pitchFamily="66" charset="0"/>
              </a:rPr>
              <a:t>emitted.the</a:t>
            </a:r>
            <a:r>
              <a:rPr lang="en-US" sz="3600" dirty="0" smtClean="0">
                <a:latin typeface="Comic Sans MS" pitchFamily="66" charset="0"/>
              </a:rPr>
              <a:t> </a:t>
            </a:r>
            <a:r>
              <a:rPr lang="en-US" sz="3600" dirty="0" err="1" smtClean="0">
                <a:latin typeface="Comic Sans MS" pitchFamily="66" charset="0"/>
              </a:rPr>
              <a:t>colour</a:t>
            </a:r>
            <a:r>
              <a:rPr lang="en-US" sz="3600" dirty="0" smtClean="0">
                <a:latin typeface="Comic Sans MS" pitchFamily="66" charset="0"/>
              </a:rPr>
              <a:t> of the complex is due to this emitted radiation. </a:t>
            </a:r>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Complementary colours </a:t>
            </a:r>
            <a:endParaRPr lang="en-IN" dirty="0"/>
          </a:p>
        </p:txBody>
      </p:sp>
      <p:pic>
        <p:nvPicPr>
          <p:cNvPr id="1026" name="Picture 2" descr="C:\Users\HP\Desktop\colourwheel0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295400"/>
            <a:ext cx="75438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340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mtClean="0">
                <a:latin typeface="Comic Sans MS" pitchFamily="66" charset="0"/>
              </a:rPr>
              <a:t>ALPANA SHRIVASTAVA</a:t>
            </a:r>
            <a:endParaRPr lang="en-US" dirty="0">
              <a:latin typeface="Comic Sans MS" pitchFamily="66" charset="0"/>
            </a:endParaRPr>
          </a:p>
        </p:txBody>
      </p:sp>
      <p:sp>
        <p:nvSpPr>
          <p:cNvPr id="3" name="Content Placeholder 2"/>
          <p:cNvSpPr>
            <a:spLocks noGrp="1"/>
          </p:cNvSpPr>
          <p:nvPr>
            <p:ph idx="1"/>
          </p:nvPr>
        </p:nvSpPr>
        <p:spPr>
          <a:xfrm>
            <a:off x="2438400" y="3048000"/>
            <a:ext cx="6248400" cy="3154363"/>
          </a:xfrm>
        </p:spPr>
        <p:txBody>
          <a:bodyPr>
            <a:normAutofit/>
          </a:bodyPr>
          <a:lstStyle/>
          <a:p>
            <a:r>
              <a:rPr lang="en-US" sz="4400" smtClean="0">
                <a:latin typeface="Comic Sans MS" pitchFamily="66" charset="0"/>
              </a:rPr>
              <a:t>PGT (CHEMISTRY)</a:t>
            </a:r>
          </a:p>
          <a:p>
            <a:r>
              <a:rPr lang="en-US" sz="4400" smtClean="0">
                <a:latin typeface="Comic Sans MS" pitchFamily="66" charset="0"/>
              </a:rPr>
              <a:t>KV DAMOH (M.P)</a:t>
            </a:r>
            <a:endParaRPr lang="en-US" sz="4400" dirty="0">
              <a:latin typeface="Comic Sans MS" pitchFamily="66" charset="0"/>
            </a:endParaRPr>
          </a:p>
        </p:txBody>
      </p:sp>
    </p:spTree>
    <p:extLst>
      <p:ext uri="{BB962C8B-B14F-4D97-AF65-F5344CB8AC3E}">
        <p14:creationId xmlns:p14="http://schemas.microsoft.com/office/powerpoint/2010/main" val="351731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amond(in)">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d block elements)</a:t>
            </a:r>
            <a:endParaRPr lang="en-IN" dirty="0"/>
          </a:p>
        </p:txBody>
      </p:sp>
      <p:pic>
        <p:nvPicPr>
          <p:cNvPr id="1026" name="Picture 2" descr="C:\Users\HP\Desktop\periodic tabl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8276148" cy="4876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789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normAutofit fontScale="90000"/>
          </a:bodyPr>
          <a:lstStyle/>
          <a:p>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t>Properties Of Transition Elements</a:t>
            </a:r>
            <a:endPar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endParaRPr>
          </a:p>
        </p:txBody>
      </p:sp>
      <p:sp>
        <p:nvSpPr>
          <p:cNvPr id="3" name="Content Placeholder 2"/>
          <p:cNvSpPr>
            <a:spLocks noGrp="1"/>
          </p:cNvSpPr>
          <p:nvPr>
            <p:ph idx="1"/>
          </p:nvPr>
        </p:nvSpPr>
        <p:spPr>
          <a:xfrm>
            <a:off x="0" y="1371600"/>
            <a:ext cx="9144000" cy="4525963"/>
          </a:xfrm>
        </p:spPr>
        <p:txBody>
          <a:bodyPr>
            <a:noAutofit/>
          </a:bodyPr>
          <a:lstStyle/>
          <a:p>
            <a:pPr>
              <a:buNone/>
            </a:pPr>
            <a:r>
              <a:rPr lang="en-US" sz="5400" dirty="0" smtClean="0">
                <a:latin typeface="Comic Sans MS" pitchFamily="66" charset="0"/>
              </a:rPr>
              <a:t>  </a:t>
            </a:r>
            <a:r>
              <a:rPr lang="en-US" sz="4400" dirty="0" smtClean="0">
                <a:latin typeface="Comic Sans MS" pitchFamily="66" charset="0"/>
              </a:rPr>
              <a:t>Electronic Configuration</a:t>
            </a:r>
            <a:r>
              <a:rPr lang="en-US" sz="2800" dirty="0" smtClean="0">
                <a:latin typeface="Comic Sans MS" pitchFamily="66" charset="0"/>
              </a:rPr>
              <a:t> </a:t>
            </a:r>
          </a:p>
          <a:p>
            <a:r>
              <a:rPr lang="en-US" sz="3600" dirty="0" smtClean="0">
                <a:latin typeface="Comic Sans MS" pitchFamily="66" charset="0"/>
              </a:rPr>
              <a:t>(n-1)d</a:t>
            </a:r>
            <a:r>
              <a:rPr lang="en-US" sz="3600" baseline="30000" dirty="0" smtClean="0">
                <a:latin typeface="Comic Sans MS" pitchFamily="66" charset="0"/>
              </a:rPr>
              <a:t>1-10</a:t>
            </a:r>
            <a:r>
              <a:rPr lang="en-US" sz="3600" dirty="0" smtClean="0">
                <a:latin typeface="Comic Sans MS" pitchFamily="66" charset="0"/>
              </a:rPr>
              <a:t> ns</a:t>
            </a:r>
            <a:r>
              <a:rPr lang="en-US" sz="3600" baseline="30000" dirty="0" smtClean="0">
                <a:latin typeface="Comic Sans MS" pitchFamily="66" charset="0"/>
              </a:rPr>
              <a:t>1-2</a:t>
            </a:r>
          </a:p>
          <a:p>
            <a:r>
              <a:rPr lang="en-US" sz="3600" dirty="0" smtClean="0">
                <a:latin typeface="Comic Sans MS" pitchFamily="66" charset="0"/>
              </a:rPr>
              <a:t>Exceptions:</a:t>
            </a:r>
          </a:p>
          <a:p>
            <a:pPr marL="571500" indent="-571500">
              <a:buFont typeface="+mj-lt"/>
              <a:buAutoNum type="romanUcPeriod"/>
            </a:pPr>
            <a:r>
              <a:rPr lang="en-US" sz="3600" dirty="0" smtClean="0">
                <a:latin typeface="Comic Sans MS" pitchFamily="66" charset="0"/>
              </a:rPr>
              <a:t>a)Zn, Cd and Hg has completely filled d-</a:t>
            </a:r>
            <a:r>
              <a:rPr lang="en-US" sz="3600" dirty="0" err="1" smtClean="0">
                <a:latin typeface="Comic Sans MS" pitchFamily="66" charset="0"/>
              </a:rPr>
              <a:t>orbitals</a:t>
            </a:r>
            <a:r>
              <a:rPr lang="en-US" sz="3600" dirty="0" smtClean="0">
                <a:latin typeface="Comic Sans MS" pitchFamily="66" charset="0"/>
              </a:rPr>
              <a:t>. Hence these elements are not considered as transition elements.</a:t>
            </a:r>
          </a:p>
          <a:p>
            <a:pPr marL="571500" indent="-571500">
              <a:buFont typeface="+mj-lt"/>
              <a:buAutoNum type="romanUcPeriod"/>
            </a:pPr>
            <a:r>
              <a:rPr lang="en-US" sz="3600" dirty="0" smtClean="0">
                <a:latin typeface="Comic Sans MS" pitchFamily="66" charset="0"/>
              </a:rPr>
              <a:t>b)Cr and Cu electronic configuration</a:t>
            </a:r>
          </a:p>
          <a:p>
            <a:pPr marL="571500" indent="-571500">
              <a:buFont typeface="+mj-lt"/>
              <a:buAutoNum type="romanUcPeriod"/>
            </a:pPr>
            <a:r>
              <a:rPr lang="en-US" sz="3600" dirty="0" smtClean="0">
                <a:latin typeface="Comic Sans MS" pitchFamily="66" charset="0"/>
              </a:rPr>
              <a:t>Cr :3d</a:t>
            </a:r>
            <a:r>
              <a:rPr lang="en-US" sz="3600" baseline="30000" dirty="0" smtClean="0">
                <a:latin typeface="Comic Sans MS" pitchFamily="66" charset="0"/>
              </a:rPr>
              <a:t>5</a:t>
            </a:r>
            <a:r>
              <a:rPr lang="en-US" sz="3600" dirty="0" smtClean="0">
                <a:latin typeface="Comic Sans MS" pitchFamily="66" charset="0"/>
              </a:rPr>
              <a:t> ,4s</a:t>
            </a:r>
            <a:r>
              <a:rPr lang="en-US" sz="3600" baseline="30000" dirty="0" smtClean="0">
                <a:latin typeface="Comic Sans MS" pitchFamily="66" charset="0"/>
              </a:rPr>
              <a:t>1</a:t>
            </a:r>
            <a:r>
              <a:rPr lang="en-US" sz="3600" dirty="0" smtClean="0">
                <a:latin typeface="Comic Sans MS" pitchFamily="66" charset="0"/>
              </a:rPr>
              <a:t> instead of 3d</a:t>
            </a:r>
            <a:r>
              <a:rPr lang="en-US" sz="3600" baseline="30000" dirty="0" smtClean="0">
                <a:latin typeface="Comic Sans MS" pitchFamily="66" charset="0"/>
              </a:rPr>
              <a:t>4</a:t>
            </a:r>
            <a:r>
              <a:rPr lang="en-US" sz="3600" dirty="0" smtClean="0">
                <a:latin typeface="Comic Sans MS" pitchFamily="66" charset="0"/>
              </a:rPr>
              <a:t> ,4s</a:t>
            </a:r>
            <a:r>
              <a:rPr lang="en-US" sz="3600" baseline="30000" dirty="0" smtClean="0">
                <a:latin typeface="Comic Sans MS" pitchFamily="66" charset="0"/>
              </a:rPr>
              <a:t>2</a:t>
            </a:r>
          </a:p>
          <a:p>
            <a:pPr marL="571500" indent="-571500">
              <a:buFont typeface="+mj-lt"/>
              <a:buAutoNum type="romanUcPeriod"/>
            </a:pPr>
            <a:endParaRPr lang="en-US" sz="3600" dirty="0">
              <a:latin typeface="Comic Sans MS" pitchFamily="66" charset="0"/>
            </a:endParaRPr>
          </a:p>
          <a:p>
            <a:endParaRPr lang="en-US" sz="3600" dirty="0">
              <a:latin typeface="Comic Sans MS" pitchFamily="66" charset="0"/>
            </a:endParaRPr>
          </a:p>
        </p:txBody>
      </p:sp>
    </p:spTree>
    <p:extLst>
      <p:ext uri="{BB962C8B-B14F-4D97-AF65-F5344CB8AC3E}">
        <p14:creationId xmlns:p14="http://schemas.microsoft.com/office/powerpoint/2010/main" val="157236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4525963"/>
          </a:xfrm>
        </p:spPr>
        <p:txBody>
          <a:bodyPr>
            <a:noAutofit/>
          </a:bodyPr>
          <a:lstStyle/>
          <a:p>
            <a:r>
              <a:rPr lang="en-US" sz="4000" dirty="0" smtClean="0">
                <a:latin typeface="Comic Sans MS" pitchFamily="66" charset="0"/>
              </a:rPr>
              <a:t>Cu :3d</a:t>
            </a:r>
            <a:r>
              <a:rPr lang="en-US" sz="4000" baseline="30000" dirty="0" smtClean="0">
                <a:latin typeface="Comic Sans MS" pitchFamily="66" charset="0"/>
              </a:rPr>
              <a:t>10</a:t>
            </a:r>
            <a:r>
              <a:rPr lang="en-US" sz="4000" dirty="0" smtClean="0">
                <a:latin typeface="Comic Sans MS" pitchFamily="66" charset="0"/>
              </a:rPr>
              <a:t> ,4s</a:t>
            </a:r>
            <a:r>
              <a:rPr lang="en-US" sz="4000" baseline="30000" dirty="0" smtClean="0">
                <a:latin typeface="Comic Sans MS" pitchFamily="66" charset="0"/>
              </a:rPr>
              <a:t>1</a:t>
            </a:r>
            <a:r>
              <a:rPr lang="en-US" sz="4000" dirty="0" smtClean="0">
                <a:latin typeface="Comic Sans MS" pitchFamily="66" charset="0"/>
              </a:rPr>
              <a:t> instead of 3d</a:t>
            </a:r>
            <a:r>
              <a:rPr lang="en-US" sz="4000" baseline="30000" dirty="0" smtClean="0">
                <a:latin typeface="Comic Sans MS" pitchFamily="66" charset="0"/>
              </a:rPr>
              <a:t>9</a:t>
            </a:r>
            <a:r>
              <a:rPr lang="en-US" sz="4000" dirty="0" smtClean="0">
                <a:latin typeface="Comic Sans MS" pitchFamily="66" charset="0"/>
              </a:rPr>
              <a:t> ,4s</a:t>
            </a:r>
            <a:r>
              <a:rPr lang="en-US" sz="4000" baseline="30000" dirty="0" smtClean="0">
                <a:latin typeface="Comic Sans MS" pitchFamily="66" charset="0"/>
              </a:rPr>
              <a:t>2</a:t>
            </a:r>
          </a:p>
          <a:p>
            <a:r>
              <a:rPr lang="en-US" sz="4000" dirty="0" smtClean="0">
                <a:latin typeface="Comic Sans MS" pitchFamily="66" charset="0"/>
              </a:rPr>
              <a:t>Due to very little energy difference between (n-1) and ns </a:t>
            </a:r>
            <a:r>
              <a:rPr lang="en-US" sz="4000" dirty="0" err="1" smtClean="0">
                <a:latin typeface="Comic Sans MS" pitchFamily="66" charset="0"/>
              </a:rPr>
              <a:t>orbitals</a:t>
            </a:r>
            <a:r>
              <a:rPr lang="en-US" sz="4000" dirty="0" smtClean="0">
                <a:latin typeface="Comic Sans MS" pitchFamily="66" charset="0"/>
              </a:rPr>
              <a:t>, this can be explained on the basis of electronic repulsion and energy exchange ,which proves that half- filled and full filled d-orbitals are more stable configuration.</a:t>
            </a:r>
            <a:endParaRPr lang="en-US" sz="4000" dirty="0">
              <a:latin typeface="Comic Sans MS" pitchFamily="66" charset="0"/>
            </a:endParaRPr>
          </a:p>
        </p:txBody>
      </p:sp>
    </p:spTree>
    <p:extLst>
      <p:ext uri="{BB962C8B-B14F-4D97-AF65-F5344CB8AC3E}">
        <p14:creationId xmlns:p14="http://schemas.microsoft.com/office/powerpoint/2010/main" val="174512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t>MAGNETIC PROPERTY</a:t>
            </a:r>
            <a:endParaRPr lang="en-US" sz="4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endParaRPr>
          </a:p>
        </p:txBody>
      </p:sp>
      <p:sp>
        <p:nvSpPr>
          <p:cNvPr id="3" name="Content Placeholder 2"/>
          <p:cNvSpPr>
            <a:spLocks noGrp="1"/>
          </p:cNvSpPr>
          <p:nvPr>
            <p:ph idx="1"/>
          </p:nvPr>
        </p:nvSpPr>
        <p:spPr/>
        <p:txBody>
          <a:bodyPr>
            <a:noAutofit/>
          </a:bodyPr>
          <a:lstStyle/>
          <a:p>
            <a:r>
              <a:rPr lang="en-US" sz="3600" dirty="0" smtClean="0">
                <a:latin typeface="Comic Sans MS" pitchFamily="66" charset="0"/>
              </a:rPr>
              <a:t>On applying a magnetic field to substances, two types of magnetic </a:t>
            </a:r>
            <a:r>
              <a:rPr lang="en-US" sz="3600" dirty="0" err="1" smtClean="0">
                <a:latin typeface="Comic Sans MS" pitchFamily="66" charset="0"/>
              </a:rPr>
              <a:t>behaviour</a:t>
            </a:r>
            <a:r>
              <a:rPr lang="en-US" sz="3600" dirty="0" smtClean="0">
                <a:latin typeface="Comic Sans MS" pitchFamily="66" charset="0"/>
              </a:rPr>
              <a:t> are observed as diamagnetism and </a:t>
            </a:r>
            <a:r>
              <a:rPr lang="en-US" sz="3600" dirty="0" err="1" smtClean="0">
                <a:latin typeface="Comic Sans MS" pitchFamily="66" charset="0"/>
              </a:rPr>
              <a:t>paramagnetism</a:t>
            </a:r>
            <a:r>
              <a:rPr lang="en-US" sz="3600" dirty="0" smtClean="0">
                <a:latin typeface="Comic Sans MS" pitchFamily="66" charset="0"/>
              </a:rPr>
              <a:t>. </a:t>
            </a:r>
          </a:p>
          <a:p>
            <a:r>
              <a:rPr lang="en-US" sz="3600" dirty="0" smtClean="0">
                <a:latin typeface="Comic Sans MS" pitchFamily="66" charset="0"/>
              </a:rPr>
              <a:t>The magnetic moment is related to the number of unpaired electrons. </a:t>
            </a:r>
          </a:p>
          <a:p>
            <a:r>
              <a:rPr lang="en-US" sz="3600" dirty="0" smtClean="0">
                <a:latin typeface="Comic Sans MS" pitchFamily="66" charset="0"/>
              </a:rPr>
              <a:t>Magnetic moment = √n*(n+2) BM, where n: number of unpaired electron.</a:t>
            </a:r>
          </a:p>
          <a:p>
            <a:endParaRPr lang="en-US" sz="3600" dirty="0" smtClean="0">
              <a:latin typeface="Comic Sans MS" pitchFamily="66" charset="0"/>
            </a:endParaRPr>
          </a:p>
          <a:p>
            <a:endParaRPr lang="en-US" sz="3600" dirty="0">
              <a:latin typeface="Comic Sans MS" pitchFamily="66" charset="0"/>
            </a:endParaRPr>
          </a:p>
        </p:txBody>
      </p:sp>
    </p:spTree>
    <p:extLst>
      <p:ext uri="{BB962C8B-B14F-4D97-AF65-F5344CB8AC3E}">
        <p14:creationId xmlns:p14="http://schemas.microsoft.com/office/powerpoint/2010/main" val="20967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60437"/>
            <a:ext cx="8229600" cy="4525963"/>
          </a:xfrm>
        </p:spPr>
        <p:txBody>
          <a:bodyPr>
            <a:noAutofit/>
          </a:bodyPr>
          <a:lstStyle/>
          <a:p>
            <a:r>
              <a:rPr lang="en-US" sz="3600" dirty="0" smtClean="0">
                <a:latin typeface="Comic Sans MS" pitchFamily="66" charset="0"/>
              </a:rPr>
              <a:t>The transition metal ions generally contain one or more unpaired electrons in them and hence their complexes are generally paramagnetic. The paramagnetic character increases with increase in number of unpaired electrons. The </a:t>
            </a:r>
            <a:r>
              <a:rPr lang="en-US" sz="3600" dirty="0" err="1" smtClean="0">
                <a:latin typeface="Comic Sans MS" pitchFamily="66" charset="0"/>
              </a:rPr>
              <a:t>paramagnetism</a:t>
            </a:r>
            <a:r>
              <a:rPr lang="en-US" sz="3600" dirty="0" smtClean="0">
                <a:latin typeface="Comic Sans MS" pitchFamily="66" charset="0"/>
              </a:rPr>
              <a:t> is expressed in terms of magnetic moment.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t>COMPLEX   FORMATION </a:t>
            </a:r>
            <a:endPar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endParaRPr>
          </a:p>
        </p:txBody>
      </p:sp>
      <p:sp>
        <p:nvSpPr>
          <p:cNvPr id="3" name="Content Placeholder 2"/>
          <p:cNvSpPr>
            <a:spLocks noGrp="1"/>
          </p:cNvSpPr>
          <p:nvPr>
            <p:ph idx="1"/>
          </p:nvPr>
        </p:nvSpPr>
        <p:spPr>
          <a:xfrm>
            <a:off x="0" y="914400"/>
            <a:ext cx="9144000" cy="4953000"/>
          </a:xfrm>
        </p:spPr>
        <p:txBody>
          <a:bodyPr>
            <a:noAutofit/>
          </a:bodyPr>
          <a:lstStyle/>
          <a:p>
            <a:r>
              <a:rPr lang="en-US" sz="3600" dirty="0" smtClean="0">
                <a:latin typeface="Comic Sans MS" pitchFamily="66" charset="0"/>
              </a:rPr>
              <a:t>Transition element from many </a:t>
            </a:r>
            <a:br>
              <a:rPr lang="en-US" sz="3600" dirty="0" smtClean="0">
                <a:latin typeface="Comic Sans MS" pitchFamily="66" charset="0"/>
              </a:rPr>
            </a:br>
            <a:r>
              <a:rPr lang="en-US" sz="3600" dirty="0" smtClean="0">
                <a:latin typeface="Comic Sans MS" pitchFamily="66" charset="0"/>
              </a:rPr>
              <a:t>co-ordination complex. Their tendency to form complex is due to following reasons: </a:t>
            </a:r>
            <a:endParaRPr lang="en-US" sz="3600" dirty="0">
              <a:latin typeface="Comic Sans MS" pitchFamily="66" charset="0"/>
            </a:endParaRPr>
          </a:p>
          <a:p>
            <a:r>
              <a:rPr lang="en-US" sz="3600" dirty="0" smtClean="0">
                <a:latin typeface="Comic Sans MS" pitchFamily="66" charset="0"/>
              </a:rPr>
              <a:t>Size and high charge density of the ions of transition metals </a:t>
            </a:r>
          </a:p>
          <a:p>
            <a:r>
              <a:rPr lang="en-US" sz="3600" dirty="0" smtClean="0">
                <a:latin typeface="Comic Sans MS" pitchFamily="66" charset="0"/>
              </a:rPr>
              <a:t>Presence of vacant orbitals of appropriate energy which can accept lone pairs of electrons donated by other groups (</a:t>
            </a:r>
            <a:r>
              <a:rPr lang="en-US" sz="3600" i="1" dirty="0" smtClean="0">
                <a:latin typeface="Comic Sans MS" pitchFamily="66" charset="0"/>
              </a:rPr>
              <a:t>ligands</a:t>
            </a:r>
            <a:r>
              <a:rPr lang="en-US" sz="3600" dirty="0" smtClean="0">
                <a:latin typeface="Comic Sans MS" pitchFamily="66" charset="0"/>
              </a:rPr>
              <a:t>). </a:t>
            </a:r>
          </a:p>
          <a:p>
            <a:endParaRPr lang="en-US" sz="3600" dirty="0">
              <a:latin typeface="Comic Sans MS" pitchFamily="66" charset="0"/>
            </a:endParaRPr>
          </a:p>
        </p:txBody>
      </p:sp>
    </p:spTree>
    <p:extLst>
      <p:ext uri="{BB962C8B-B14F-4D97-AF65-F5344CB8AC3E}">
        <p14:creationId xmlns:p14="http://schemas.microsoft.com/office/powerpoint/2010/main" val="172959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fontScale="90000"/>
          </a:bodyPr>
          <a:lstStyle/>
          <a:p>
            <a:pPr algn="l"/>
            <a:r>
              <a:rPr lang="en-US" sz="49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t>CATALYTIC PROPERTIES </a:t>
            </a:r>
            <a:br>
              <a:rPr lang="en-US" sz="49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br>
            <a:endParaRPr lang="en-US" sz="4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endParaRPr>
          </a:p>
        </p:txBody>
      </p:sp>
      <p:sp>
        <p:nvSpPr>
          <p:cNvPr id="3" name="Content Placeholder 2"/>
          <p:cNvSpPr>
            <a:spLocks noGrp="1"/>
          </p:cNvSpPr>
          <p:nvPr>
            <p:ph idx="1"/>
          </p:nvPr>
        </p:nvSpPr>
        <p:spPr>
          <a:xfrm>
            <a:off x="0" y="2286000"/>
            <a:ext cx="9144000" cy="4495800"/>
          </a:xfrm>
        </p:spPr>
        <p:txBody>
          <a:bodyPr>
            <a:noAutofit/>
          </a:bodyPr>
          <a:lstStyle/>
          <a:p>
            <a:pPr marL="0" indent="0">
              <a:buNone/>
            </a:pPr>
            <a:r>
              <a:rPr lang="en-US" sz="3600" dirty="0" smtClean="0">
                <a:latin typeface="Comic Sans MS" pitchFamily="66" charset="0"/>
              </a:rPr>
              <a:t>  </a:t>
            </a:r>
            <a:r>
              <a:rPr lang="en-US" sz="4000" dirty="0" smtClean="0">
                <a:latin typeface="Comic Sans MS" pitchFamily="66" charset="0"/>
              </a:rPr>
              <a:t>The catalytic activity of transition metals is due  to the following reasons:</a:t>
            </a:r>
            <a:br>
              <a:rPr lang="en-US" sz="4000" dirty="0" smtClean="0">
                <a:latin typeface="Comic Sans MS" pitchFamily="66" charset="0"/>
              </a:rPr>
            </a:br>
            <a:r>
              <a:rPr lang="en-US" sz="4000" dirty="0" smtClean="0">
                <a:latin typeface="Comic Sans MS" pitchFamily="66" charset="0"/>
              </a:rPr>
              <a:t> </a:t>
            </a:r>
            <a:r>
              <a:rPr lang="en-US" sz="3600" dirty="0" smtClean="0">
                <a:latin typeface="Comic Sans MS" pitchFamily="66" charset="0"/>
              </a:rPr>
              <a:t>1)  because of their variable </a:t>
            </a:r>
            <a:r>
              <a:rPr lang="en-US" sz="3600" dirty="0" err="1" smtClean="0">
                <a:latin typeface="Comic Sans MS" pitchFamily="66" charset="0"/>
              </a:rPr>
              <a:t>valencies</a:t>
            </a:r>
            <a:r>
              <a:rPr lang="en-US" sz="3600" dirty="0" smtClean="0">
                <a:latin typeface="Comic Sans MS" pitchFamily="66" charset="0"/>
              </a:rPr>
              <a:t>.</a:t>
            </a:r>
          </a:p>
          <a:p>
            <a:pPr marL="0" indent="0">
              <a:buNone/>
            </a:pPr>
            <a:r>
              <a:rPr lang="en-US" sz="3600" dirty="0" smtClean="0">
                <a:latin typeface="Comic Sans MS" pitchFamily="66" charset="0"/>
              </a:rPr>
              <a:t> 2)  some transition metals provide a suitable surface for the reaction to take place. </a:t>
            </a:r>
            <a:endParaRPr lang="en-US" sz="3600" dirty="0">
              <a:latin typeface="Comic Sans MS" pitchFamily="66" charset="0"/>
            </a:endParaRPr>
          </a:p>
        </p:txBody>
      </p:sp>
      <p:sp>
        <p:nvSpPr>
          <p:cNvPr id="5" name="TextBox 4"/>
          <p:cNvSpPr txBox="1"/>
          <p:nvPr/>
        </p:nvSpPr>
        <p:spPr>
          <a:xfrm>
            <a:off x="0" y="762000"/>
            <a:ext cx="9144000" cy="1200329"/>
          </a:xfrm>
          <a:prstGeom prst="rect">
            <a:avLst/>
          </a:prstGeom>
          <a:noFill/>
        </p:spPr>
        <p:txBody>
          <a:bodyPr wrap="square" rtlCol="0">
            <a:spAutoFit/>
          </a:bodyPr>
          <a:lstStyle/>
          <a:p>
            <a:r>
              <a:rPr lang="en-US" sz="3600" dirty="0" smtClean="0">
                <a:latin typeface="Comic Sans MS" pitchFamily="66" charset="0"/>
              </a:rPr>
              <a:t>Many transition metals and their compounds are known to act as catalysts. </a:t>
            </a:r>
            <a:endParaRPr lang="en-US" sz="3600" dirty="0"/>
          </a:p>
        </p:txBody>
      </p:sp>
    </p:spTree>
    <p:extLst>
      <p:ext uri="{BB962C8B-B14F-4D97-AF65-F5344CB8AC3E}">
        <p14:creationId xmlns:p14="http://schemas.microsoft.com/office/powerpoint/2010/main" val="339303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t>INTERSTITIAL COMPOUNDS </a:t>
            </a:r>
            <a:endParaRPr lang="en-US" sz="4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endParaRPr>
          </a:p>
        </p:txBody>
      </p:sp>
      <p:sp>
        <p:nvSpPr>
          <p:cNvPr id="3" name="Content Placeholder 2"/>
          <p:cNvSpPr>
            <a:spLocks noGrp="1"/>
          </p:cNvSpPr>
          <p:nvPr>
            <p:ph idx="1"/>
          </p:nvPr>
        </p:nvSpPr>
        <p:spPr>
          <a:xfrm>
            <a:off x="228600" y="1600200"/>
            <a:ext cx="8763000" cy="4525963"/>
          </a:xfrm>
        </p:spPr>
        <p:txBody>
          <a:bodyPr>
            <a:noAutofit/>
          </a:bodyPr>
          <a:lstStyle/>
          <a:p>
            <a:pPr marL="0" indent="0">
              <a:buNone/>
            </a:pPr>
            <a:r>
              <a:rPr lang="en-US" sz="3600" dirty="0" smtClean="0">
                <a:latin typeface="Comic Sans MS" pitchFamily="66" charset="0"/>
              </a:rPr>
              <a:t> The transition elements are capable of entrapping smaller atoms of other elements such as H, C and N in the voids of their crystals lattices. These trapped atoms get bonded to the atoms of transition elements. </a:t>
            </a:r>
          </a:p>
          <a:p>
            <a:pPr marL="0" indent="0">
              <a:buNone/>
            </a:pPr>
            <a:r>
              <a:rPr lang="en-US" sz="3600" dirty="0" smtClean="0">
                <a:latin typeface="Comic Sans MS" pitchFamily="66" charset="0"/>
              </a:rPr>
              <a:t>The interstitial compound are generally non-stoichiometric and are neither typically ionic non covalent.   </a:t>
            </a:r>
            <a:endParaRPr lang="en-US" sz="3600" dirty="0">
              <a:latin typeface="Comic Sans MS" pitchFamily="66" charset="0"/>
            </a:endParaRPr>
          </a:p>
        </p:txBody>
      </p:sp>
    </p:spTree>
    <p:extLst>
      <p:ext uri="{BB962C8B-B14F-4D97-AF65-F5344CB8AC3E}">
        <p14:creationId xmlns:p14="http://schemas.microsoft.com/office/powerpoint/2010/main" val="347293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459</Words>
  <Application>Microsoft Office PowerPoint</Application>
  <PresentationFormat>On-screen Show (4:3)</PresentationFormat>
  <Paragraphs>42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TRANSITION ELEMENTS</vt:lpstr>
      <vt:lpstr>( d block elements)</vt:lpstr>
      <vt:lpstr>Properties Of Transition Elements</vt:lpstr>
      <vt:lpstr>PowerPoint Presentation</vt:lpstr>
      <vt:lpstr>MAGNETIC PROPERTY</vt:lpstr>
      <vt:lpstr>PowerPoint Presentation</vt:lpstr>
      <vt:lpstr>COMPLEX   FORMATION </vt:lpstr>
      <vt:lpstr>CATALYTIC PROPERTIES  </vt:lpstr>
      <vt:lpstr>INTERSTITIAL COMPOUNDS </vt:lpstr>
      <vt:lpstr>FORMATION OF ALLOYS </vt:lpstr>
      <vt:lpstr>METALLIC CHARACTER </vt:lpstr>
      <vt:lpstr>MELTING AND BOILING POINT </vt:lpstr>
      <vt:lpstr>COLOURED COMPLEXES </vt:lpstr>
      <vt:lpstr>PowerPoint Presentation</vt:lpstr>
      <vt:lpstr>Complementary colours </vt:lpstr>
      <vt:lpstr>ALPANA SHRIVASTAVA</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ELEMENTS</dc:title>
  <dc:creator>kv</dc:creator>
  <cp:lastModifiedBy>HP</cp:lastModifiedBy>
  <cp:revision>28</cp:revision>
  <dcterms:created xsi:type="dcterms:W3CDTF">2017-12-07T07:29:02Z</dcterms:created>
  <dcterms:modified xsi:type="dcterms:W3CDTF">2017-12-26T11:17:09Z</dcterms:modified>
</cp:coreProperties>
</file>